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ibre Baskerville" panose="020B0604020202020204" charset="0"/>
      <p:regular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69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KYC: Reducing Drop-off &amp; Lifting Conversion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structured solution to enhance the bank's Digital KYC process, addressing high customer drop-offs and rejection rates.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26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Enhanced KYC for Higher Conversion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57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redesigned Digital KYC process will significantly improve customer satisfaction and conversion rates.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36720"/>
            <a:ext cx="3664744" cy="1669852"/>
          </a:xfrm>
          <a:prstGeom prst="roundRect">
            <a:avLst>
              <a:gd name="adj" fmla="val 32601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463534"/>
            <a:ext cx="3090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Better User Guidance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953953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instructions and real-time feedback.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236720"/>
            <a:ext cx="3664863" cy="1669852"/>
          </a:xfrm>
          <a:prstGeom prst="roundRect">
            <a:avLst>
              <a:gd name="adj" fmla="val 3260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562" y="4463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Stronger Validation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562" y="495395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checks reduce errors.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133386"/>
            <a:ext cx="7556421" cy="1306949"/>
          </a:xfrm>
          <a:prstGeom prst="roundRect">
            <a:avLst>
              <a:gd name="adj" fmla="val 41653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360200"/>
            <a:ext cx="3444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Optimization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8506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 processing and improved reliability.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4FA25-2ACD-480A-926E-68AB7FCDABFD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553"/>
            <a:ext cx="5888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9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bank's new Digital KYC process faces high drop-offs and rejections due to issues like improper document scanning, slow server responses, and unclear next steps.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500449"/>
            <a:ext cx="121920" cy="2093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425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42524" y="624816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customer drop-offs and rejection rates in Digital KYC.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5500449"/>
            <a:ext cx="121920" cy="20937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6569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565696" y="624816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UX improvements, technical enhancements, process changes, and automated validations.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5500449"/>
            <a:ext cx="121920" cy="20937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8886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88868" y="624816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abandonment, shorten TAT, and improve conversion.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15A8D4-E0E8-4A51-A7F9-28705894EEB0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1328"/>
            <a:ext cx="11964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Background: KYC Failure Points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3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face multiple failure points during the Digital KYC process, from document selection to final approval.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95136"/>
            <a:ext cx="3462933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5136"/>
            <a:ext cx="1211937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26744" y="2995136"/>
            <a:ext cx="5256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35%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Scan Document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05241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failure rate due to image quality.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35893" y="2995136"/>
            <a:ext cx="3462933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95136"/>
            <a:ext cx="865703" cy="283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868847" y="2995136"/>
            <a:ext cx="5256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25%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Upload Document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35893" y="405241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Issues with image size and internet stability.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77995" y="2995136"/>
            <a:ext cx="3511034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95136"/>
            <a:ext cx="526613" cy="2834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359051" y="2995136"/>
            <a:ext cx="4775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15%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Select Document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77995" y="40524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Confusion over valid ID types.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93790" y="5345192"/>
            <a:ext cx="3511034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45192"/>
            <a:ext cx="526613" cy="2834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474845" y="5345192"/>
            <a:ext cx="4775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15%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93790" y="591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Check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93790" y="64024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OCR and data mismatch problems.</a:t>
            </a:r>
            <a:endParaRPr lang="en-US" sz="1750" dirty="0"/>
          </a:p>
        </p:txBody>
      </p:sp>
      <p:sp>
        <p:nvSpPr>
          <p:cNvPr id="24" name="Shape 18"/>
          <p:cNvSpPr/>
          <p:nvPr/>
        </p:nvSpPr>
        <p:spPr>
          <a:xfrm>
            <a:off x="5235893" y="5345192"/>
            <a:ext cx="3469719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5345192"/>
            <a:ext cx="346948" cy="28348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875633" y="5345192"/>
            <a:ext cx="5188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5235893" y="591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Approval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5235893" y="64024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Photograph mismatch or expired documents.</a:t>
            </a:r>
            <a:endParaRPr lang="en-US" sz="17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5C038-220B-48A7-97DF-84A36A567519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83314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Root Cause Analysis: Why Failures Occur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37375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Selection (15%)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Confusion between valid ID types.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upfront instructions.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93018"/>
            <a:ext cx="282749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Scan (35%)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7212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Blurry images, poor lighting, glare.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1233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positioning guidelines.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659392"/>
            <a:ext cx="316170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Upload (25%)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21638" y="51876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image size, unstable internet.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58974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 server response (&gt;20 sec).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40" y="1649432"/>
            <a:ext cx="6013192" cy="6013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93658B-A6AD-4866-ACBC-78E78E1A99AA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81242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Root Cause Analysis: Verification &amp; Approval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Check (15%)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OCR unable to extract key fields.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MRZ/Barcode not readable.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mismatch with customer profile.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595092"/>
            <a:ext cx="258115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Approval (10%)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41233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Photograph mismatch with selfie.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45254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expired (e.g., Passport).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49275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Duplicate KYC in existing database.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749E6-81D6-4B42-9CBE-FF236CC9FD2F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4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775" y="2958108"/>
            <a:ext cx="13272849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Solution: UI/UX &amp; Technical Improvements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8775" y="4752142"/>
            <a:ext cx="6539389" cy="2943820"/>
          </a:xfrm>
          <a:prstGeom prst="roundRect">
            <a:avLst>
              <a:gd name="adj" fmla="val 3727"/>
            </a:avLst>
          </a:prstGeom>
          <a:solidFill>
            <a:srgbClr val="FBFA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75" y="4729282"/>
            <a:ext cx="653938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40" y="4461272"/>
            <a:ext cx="581858" cy="58185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2086" y="4635818"/>
            <a:ext cx="232648" cy="23264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95588" y="5236964"/>
            <a:ext cx="27386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UI/UX Enhancements</a:t>
            </a:r>
            <a:endParaRPr lang="en-US" sz="1900" dirty="0"/>
          </a:p>
        </p:txBody>
      </p:sp>
      <p:sp>
        <p:nvSpPr>
          <p:cNvPr id="9" name="Text 3"/>
          <p:cNvSpPr/>
          <p:nvPr/>
        </p:nvSpPr>
        <p:spPr>
          <a:xfrm>
            <a:off x="895588" y="5656302"/>
            <a:ext cx="610576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Step-wise progress bar.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895588" y="6034445"/>
            <a:ext cx="610576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blur detection alerts.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895588" y="6412587"/>
            <a:ext cx="610576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Document-specific guidance.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895588" y="6790730"/>
            <a:ext cx="610576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Countdown timer for uploads.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7412117" y="4752142"/>
            <a:ext cx="6539508" cy="2943820"/>
          </a:xfrm>
          <a:prstGeom prst="roundRect">
            <a:avLst>
              <a:gd name="adj" fmla="val 3727"/>
            </a:avLst>
          </a:prstGeom>
          <a:solidFill>
            <a:srgbClr val="FBFAFF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17" y="4729282"/>
            <a:ext cx="6539508" cy="914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882" y="4461272"/>
            <a:ext cx="581858" cy="581858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5428" y="4635818"/>
            <a:ext cx="232648" cy="23264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628930" y="5236964"/>
            <a:ext cx="305538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Optimizations</a:t>
            </a:r>
            <a:endParaRPr lang="en-US" sz="1900" dirty="0"/>
          </a:p>
        </p:txBody>
      </p:sp>
      <p:sp>
        <p:nvSpPr>
          <p:cNvPr id="18" name="Text 9"/>
          <p:cNvSpPr/>
          <p:nvPr/>
        </p:nvSpPr>
        <p:spPr>
          <a:xfrm>
            <a:off x="7628930" y="5656302"/>
            <a:ext cx="61058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image compression.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7628930" y="6034445"/>
            <a:ext cx="61058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Auto-enhancement (brightness, sharpness).</a:t>
            </a:r>
            <a:endParaRPr lang="en-US" sz="1500" dirty="0"/>
          </a:p>
        </p:txBody>
      </p:sp>
      <p:sp>
        <p:nvSpPr>
          <p:cNvPr id="20" name="Text 11"/>
          <p:cNvSpPr/>
          <p:nvPr/>
        </p:nvSpPr>
        <p:spPr>
          <a:xfrm>
            <a:off x="7628930" y="6412587"/>
            <a:ext cx="61058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Pre-scan validation for glare/blur.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7628930" y="6790730"/>
            <a:ext cx="61058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request handling.</a:t>
            </a:r>
            <a:endParaRPr lang="en-US" sz="1500" dirty="0"/>
          </a:p>
        </p:txBody>
      </p:sp>
      <p:sp>
        <p:nvSpPr>
          <p:cNvPr id="22" name="Text 13"/>
          <p:cNvSpPr/>
          <p:nvPr/>
        </p:nvSpPr>
        <p:spPr>
          <a:xfrm>
            <a:off x="7628930" y="7168872"/>
            <a:ext cx="61058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asynchronous OCR.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1C7C16-2085-460E-A250-B676480C5826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3242786"/>
            <a:ext cx="131418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Solution: Business &amp; Process Improvements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4890730"/>
            <a:ext cx="4238863" cy="2756178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05" y="5103376"/>
            <a:ext cx="637937" cy="63793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2284" y="5278755"/>
            <a:ext cx="287060" cy="287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6905" y="5953958"/>
            <a:ext cx="31565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Mandatory Documents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956905" y="6413778"/>
            <a:ext cx="381357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 to only essential documents (PAN + Aadhaar) to simplify the process.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5195768" y="4890730"/>
            <a:ext cx="4238863" cy="2756178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414" y="5103376"/>
            <a:ext cx="637937" cy="63793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793" y="5278755"/>
            <a:ext cx="287060" cy="2870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08414" y="59539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Auto-Approval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5408414" y="6413778"/>
            <a:ext cx="381357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auto-approval for low-risk KYC cases, speeding up processing.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9647277" y="4890730"/>
            <a:ext cx="4238863" cy="2756178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923" y="5103376"/>
            <a:ext cx="637937" cy="63793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5302" y="5278755"/>
            <a:ext cx="287060" cy="28706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59923" y="59539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Retry Logic</a:t>
            </a:r>
            <a:endParaRPr lang="en-US" sz="2050" dirty="0"/>
          </a:p>
        </p:txBody>
      </p:sp>
      <p:sp>
        <p:nvSpPr>
          <p:cNvPr id="18" name="Text 9"/>
          <p:cNvSpPr/>
          <p:nvPr/>
        </p:nvSpPr>
        <p:spPr>
          <a:xfrm>
            <a:off x="9859923" y="6413778"/>
            <a:ext cx="381357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3 attempts per stage, storing reasons for failure to improve future attempts.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EE20CC-89DB-44DA-B65E-0F9D7230FC04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8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App UI Layer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312" y="3565208"/>
            <a:ext cx="318968" cy="318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628" y="2679383"/>
            <a:ext cx="3758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Client-Side Preprocessing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2009" y="3413165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97628" y="390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Gateway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722" y="4106942"/>
            <a:ext cx="318968" cy="31896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97628" y="5131832"/>
            <a:ext cx="3295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Validation Engine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3522" y="5124093"/>
            <a:ext cx="318968" cy="31896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9597628" y="6358176"/>
            <a:ext cx="3822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KYC Database (Encrypted)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0678" y="5698808"/>
            <a:ext cx="318968" cy="318968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2180511" y="6153745"/>
            <a:ext cx="2852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Notification Engine</a:t>
            </a:r>
            <a:endParaRPr lang="en-US" sz="22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56032" y="5398056"/>
            <a:ext cx="318968" cy="318968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2044184" y="4518660"/>
            <a:ext cx="2988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Analytics Dashboard</a:t>
            </a:r>
            <a:endParaRPr lang="en-US" sz="22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83367" y="4448532"/>
            <a:ext cx="318968" cy="3189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DA83725-A1C5-4877-821B-5EFFC80605EF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538043"/>
            <a:ext cx="11626691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Expected Impact &amp; Implementation Roadmap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848" y="1638657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Expected Impact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84848" y="2139910"/>
            <a:ext cx="63916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Scan-stage failure: 35% to 15%.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4848" y="2521268"/>
            <a:ext cx="63916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failure: 25% to &lt;10%.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4848" y="2902625"/>
            <a:ext cx="63916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KYC completion time: 2.5 min to &lt;1 min.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4848" y="3283982"/>
            <a:ext cx="63916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KYC conversion: ~30–40% increase.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61540" y="1638657"/>
            <a:ext cx="333613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Roadmap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1540" y="2164318"/>
            <a:ext cx="19562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2473881"/>
            <a:ext cx="6391632" cy="2286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61540" y="2617351"/>
            <a:ext cx="330946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UX &amp; Document Redesign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61540" y="3265289"/>
            <a:ext cx="19562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3554254"/>
            <a:ext cx="6391632" cy="2286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61540" y="3718322"/>
            <a:ext cx="270450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Engine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61540" y="4366260"/>
            <a:ext cx="19562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4635698"/>
            <a:ext cx="6391632" cy="228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61540" y="4819293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engine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7561540" y="5467231"/>
            <a:ext cx="19562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5717143"/>
            <a:ext cx="6391632" cy="2286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61540" y="5920264"/>
            <a:ext cx="257782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Analytics Dashboard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61540" y="6568202"/>
            <a:ext cx="19562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6798588"/>
            <a:ext cx="6391632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61540" y="7021235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Pilot Test &amp; Rollout</a:t>
            </a:r>
            <a:endParaRPr lang="en-US" sz="1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208D84-ADE9-4AF2-82AD-2AFF37C27E69}"/>
              </a:ext>
            </a:extLst>
          </p:cNvPr>
          <p:cNvSpPr/>
          <p:nvPr/>
        </p:nvSpPr>
        <p:spPr>
          <a:xfrm>
            <a:off x="12621986" y="7730252"/>
            <a:ext cx="1886494" cy="49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540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Libre Baskerville Light</vt:lpstr>
      <vt:lpstr>Calibri</vt:lpstr>
      <vt:lpstr>Open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Bimal Sharma</cp:lastModifiedBy>
  <cp:revision>2</cp:revision>
  <dcterms:created xsi:type="dcterms:W3CDTF">2025-12-10T14:06:43Z</dcterms:created>
  <dcterms:modified xsi:type="dcterms:W3CDTF">2025-12-10T14:08:55Z</dcterms:modified>
</cp:coreProperties>
</file>